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9" r:id="rId6"/>
    <p:sldId id="257" r:id="rId7"/>
    <p:sldId id="258" r:id="rId8"/>
    <p:sldId id="282" r:id="rId9"/>
    <p:sldId id="277" r:id="rId10"/>
    <p:sldId id="278" r:id="rId11"/>
    <p:sldId id="270" r:id="rId12"/>
    <p:sldId id="280" r:id="rId13"/>
    <p:sldId id="281" r:id="rId14"/>
    <p:sldId id="284" r:id="rId15"/>
    <p:sldId id="283" r:id="rId16"/>
    <p:sldId id="28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D8912-FC9D-34C4-46AC-8556798C0B71}" v="4" dt="2023-10-05T20:16:54.421"/>
    <p1510:client id="{7B0FB3F2-09A3-C47A-7C1F-29EC6A8756D2}" v="194" dt="2023-10-05T02:38:16.434"/>
    <p1510:client id="{80FDEB30-23CE-43C7-1340-770E473F4162}" v="48" dt="2023-10-06T01:53:16.923"/>
    <p1510:client id="{9F7A65F4-A707-26DB-38FE-FE324E0E16F1}" v="78" dt="2023-10-05T03:44:11.113"/>
    <p1510:client id="{A62F4978-F60E-42CE-81C0-BE0AE261D1DD}" v="22" dt="2023-10-06T02:35:32.596"/>
    <p1510:client id="{EDB438E4-B827-FB00-A154-713C89D9F339}" v="813" dt="2023-10-06T02:13:37.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21B3-BC2F-DB06-EC8E-8E6B09973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628A9-E1A1-6DC2-0A52-272F5F28C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696389-1AD9-519C-EEE4-C1EF8110F8CF}"/>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1506A510-8864-5E10-F462-DF0E00079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D9823-9940-AA4E-8146-1FF3079FDF8A}"/>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307437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2127-C6F0-3E66-D67D-E558935D0D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D1844-7F50-C4D3-D2E9-4DD9CB0F4C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CBB60-E893-EAC7-5A0E-4738677354EB}"/>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4FB6C4E7-7C5A-38F0-0C7C-3A5B03331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C0FEF-E5DC-1AA4-474A-1FBA83B90512}"/>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3350365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624BEC-CB21-C3F8-9DF8-EB43C6E359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1615F-7BE7-4281-1300-4896BF4A31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B45FA-6958-4C10-7AAC-13749AD34C36}"/>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DE65D18A-AD79-A045-58DC-B045CA3B4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9724A-D7CB-07AB-7459-BDAC2B13F6A4}"/>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3439665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7349-1B36-D75D-39AC-E22CCDE5E9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AFC725-D1CE-D633-3783-5C50EF07F5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19205-E786-BC38-85B3-6AC0E90F09A1}"/>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71E1C0FF-129C-BF62-AE6C-3827FBEBD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DD5A9-6FF5-77F9-906D-063CE9B93DE1}"/>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264884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8E34-CD0C-BF48-72E1-07A9BAC48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397ACF-F112-E383-B155-BDB2E87C5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5462DD-FCA7-A9F4-6973-AE6BFDB9BF05}"/>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D7993319-E7F6-2C7E-06B4-C52F2AACC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C8D5-3686-AD12-9DB1-23CDE1BD9C49}"/>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846582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62F6-17A2-5053-F132-81E9E37146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7D443-1785-2F95-2DA7-D621AA67E2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8269DF-41E4-D9E7-9670-FC8B0DC73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3F32A6-2646-0264-3BD1-22CFF5F97767}"/>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6" name="Footer Placeholder 5">
            <a:extLst>
              <a:ext uri="{FF2B5EF4-FFF2-40B4-BE49-F238E27FC236}">
                <a16:creationId xmlns:a16="http://schemas.microsoft.com/office/drawing/2014/main" id="{716079A8-8BB6-4661-F7A5-664A5BA65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912A-347D-6FF0-7DD3-8E80050F8EAE}"/>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142197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18FF-47E2-4EF5-B832-3AD6559F5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4A8FC8-121F-6A55-855D-86CA67D20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ACB2DB-1696-0F59-3F29-54D473272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D0D6B0-4C05-398A-0F4E-F210040567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DF4B9A-5998-083C-CFD6-31666FB8A4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B3549-40CC-F02C-26EE-3C6CDA98DFFA}"/>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8" name="Footer Placeholder 7">
            <a:extLst>
              <a:ext uri="{FF2B5EF4-FFF2-40B4-BE49-F238E27FC236}">
                <a16:creationId xmlns:a16="http://schemas.microsoft.com/office/drawing/2014/main" id="{60D47ED5-A86D-5FA4-0976-F099F66BD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B8E1F2-349A-8889-E7C3-F220D9ECA8F1}"/>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379858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966E-4138-B1D7-AC7B-143D31DF6A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8DA5A-5E94-1128-DAAD-1A439468AA73}"/>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4" name="Footer Placeholder 3">
            <a:extLst>
              <a:ext uri="{FF2B5EF4-FFF2-40B4-BE49-F238E27FC236}">
                <a16:creationId xmlns:a16="http://schemas.microsoft.com/office/drawing/2014/main" id="{FDE85408-8B74-7476-4016-5E6F2E4B2A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18820-50DD-B1C5-3539-7DDEEF1D2FD1}"/>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76701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D6D92-F241-AD9E-AFF6-F8D8723F072A}"/>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3" name="Footer Placeholder 2">
            <a:extLst>
              <a:ext uri="{FF2B5EF4-FFF2-40B4-BE49-F238E27FC236}">
                <a16:creationId xmlns:a16="http://schemas.microsoft.com/office/drawing/2014/main" id="{BFF48BA9-970F-F5AE-AF80-857D976E4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E5130-F197-9BDC-A8B7-EFBC4B016150}"/>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438901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3962-1E33-7B20-8273-B899588DE8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1215E2-AD0B-4203-382C-204569B8B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5B935-AC9A-FE49-B1BF-2878082929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FB403-AAF6-F2EF-F573-338AECC40D0A}"/>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6" name="Footer Placeholder 5">
            <a:extLst>
              <a:ext uri="{FF2B5EF4-FFF2-40B4-BE49-F238E27FC236}">
                <a16:creationId xmlns:a16="http://schemas.microsoft.com/office/drawing/2014/main" id="{2C69749C-F36E-96CF-3727-B334EECEA4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B57D0-F694-C490-E050-3A8105F6A029}"/>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244732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5D96-102D-DE85-E17C-ACD75F4E9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3D1115-C27A-1D65-BAFE-B9031199F3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2A2299-F1F5-63F2-4891-BD697B600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77A10-51E8-9AB0-755E-FF9628331AF4}"/>
              </a:ext>
            </a:extLst>
          </p:cNvPr>
          <p:cNvSpPr>
            <a:spLocks noGrp="1"/>
          </p:cNvSpPr>
          <p:nvPr>
            <p:ph type="dt" sz="half" idx="10"/>
          </p:nvPr>
        </p:nvSpPr>
        <p:spPr/>
        <p:txBody>
          <a:bodyPr/>
          <a:lstStyle/>
          <a:p>
            <a:fld id="{8624D851-C83F-4A20-815E-1D14F901DC96}" type="datetimeFigureOut">
              <a:rPr lang="en-US" smtClean="0"/>
              <a:t>10/5/2023</a:t>
            </a:fld>
            <a:endParaRPr lang="en-US"/>
          </a:p>
        </p:txBody>
      </p:sp>
      <p:sp>
        <p:nvSpPr>
          <p:cNvPr id="6" name="Footer Placeholder 5">
            <a:extLst>
              <a:ext uri="{FF2B5EF4-FFF2-40B4-BE49-F238E27FC236}">
                <a16:creationId xmlns:a16="http://schemas.microsoft.com/office/drawing/2014/main" id="{5E8D650F-AFBE-F2D7-0600-DCDEB9325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0F5F5-969C-6065-2115-657BB0F3103A}"/>
              </a:ext>
            </a:extLst>
          </p:cNvPr>
          <p:cNvSpPr>
            <a:spLocks noGrp="1"/>
          </p:cNvSpPr>
          <p:nvPr>
            <p:ph type="sldNum" sz="quarter" idx="12"/>
          </p:nvPr>
        </p:nvSpPr>
        <p:spPr/>
        <p:txBody>
          <a:bodyPr/>
          <a:lstStyle/>
          <a:p>
            <a:fld id="{9A9D94D1-82C9-42CA-B539-FE2EEF2AD312}" type="slidenum">
              <a:rPr lang="en-US" smtClean="0"/>
              <a:t>‹#›</a:t>
            </a:fld>
            <a:endParaRPr lang="en-US"/>
          </a:p>
        </p:txBody>
      </p:sp>
    </p:spTree>
    <p:extLst>
      <p:ext uri="{BB962C8B-B14F-4D97-AF65-F5344CB8AC3E}">
        <p14:creationId xmlns:p14="http://schemas.microsoft.com/office/powerpoint/2010/main" val="78938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B38E6-C05B-52F2-067A-A3DC63D65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AE969-B541-2D37-EF1A-149BC82D0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32D91-C7E7-1DD8-EAF4-283B7BA7B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4D851-C83F-4A20-815E-1D14F901DC96}" type="datetimeFigureOut">
              <a:rPr lang="en-US" smtClean="0"/>
              <a:t>10/5/2023</a:t>
            </a:fld>
            <a:endParaRPr lang="en-US"/>
          </a:p>
        </p:txBody>
      </p:sp>
      <p:sp>
        <p:nvSpPr>
          <p:cNvPr id="5" name="Footer Placeholder 4">
            <a:extLst>
              <a:ext uri="{FF2B5EF4-FFF2-40B4-BE49-F238E27FC236}">
                <a16:creationId xmlns:a16="http://schemas.microsoft.com/office/drawing/2014/main" id="{4269E4E2-CBA2-9329-9FF6-E6CCB3C05C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F6812B-4EB3-8E68-8246-EA11CF6F2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D94D1-82C9-42CA-B539-FE2EEF2AD312}" type="slidenum">
              <a:rPr lang="en-US" smtClean="0"/>
              <a:t>‹#›</a:t>
            </a:fld>
            <a:endParaRPr lang="en-US"/>
          </a:p>
        </p:txBody>
      </p:sp>
    </p:spTree>
    <p:extLst>
      <p:ext uri="{BB962C8B-B14F-4D97-AF65-F5344CB8AC3E}">
        <p14:creationId xmlns:p14="http://schemas.microsoft.com/office/powerpoint/2010/main" val="264134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school supplies, headset, and iPad on a white surface">
            <a:extLst>
              <a:ext uri="{FF2B5EF4-FFF2-40B4-BE49-F238E27FC236}">
                <a16:creationId xmlns:a16="http://schemas.microsoft.com/office/drawing/2014/main" id="{BC4AE5F8-7D52-4744-D042-7BFF9C6A7898}"/>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EE852FA3-D6F1-6BFC-5BB7-CF782D58424D}"/>
              </a:ext>
            </a:extLst>
          </p:cNvPr>
          <p:cNvSpPr>
            <a:spLocks noGrp="1"/>
          </p:cNvSpPr>
          <p:nvPr>
            <p:ph type="ctrTitle"/>
          </p:nvPr>
        </p:nvSpPr>
        <p:spPr>
          <a:xfrm>
            <a:off x="6514486" y="1018803"/>
            <a:ext cx="5010136" cy="1895587"/>
          </a:xfrm>
        </p:spPr>
        <p:txBody>
          <a:bodyPr>
            <a:noAutofit/>
          </a:bodyPr>
          <a:lstStyle/>
          <a:p>
            <a:pPr algn="r">
              <a:lnSpc>
                <a:spcPct val="100000"/>
              </a:lnSpc>
            </a:pPr>
            <a:r>
              <a:rPr lang="en-US" sz="7000">
                <a:solidFill>
                  <a:srgbClr val="FFFFFF"/>
                </a:solidFill>
                <a:latin typeface="Georgia Pro"/>
              </a:rPr>
              <a:t>Digital Portfolio</a:t>
            </a:r>
            <a:endParaRPr lang="en-US" sz="7000">
              <a:latin typeface="Georgia Pro"/>
              <a:ea typeface="Calibri Light"/>
              <a:cs typeface="Calibri Light"/>
            </a:endParaRPr>
          </a:p>
        </p:txBody>
      </p:sp>
      <p:sp>
        <p:nvSpPr>
          <p:cNvPr id="3" name="Subtitle 2">
            <a:extLst>
              <a:ext uri="{FF2B5EF4-FFF2-40B4-BE49-F238E27FC236}">
                <a16:creationId xmlns:a16="http://schemas.microsoft.com/office/drawing/2014/main" id="{C1498A37-8156-9CF6-EEDF-0856AC7AC5BD}"/>
              </a:ext>
            </a:extLst>
          </p:cNvPr>
          <p:cNvSpPr>
            <a:spLocks noGrp="1"/>
          </p:cNvSpPr>
          <p:nvPr>
            <p:ph type="subTitle" idx="1"/>
          </p:nvPr>
        </p:nvSpPr>
        <p:spPr>
          <a:xfrm>
            <a:off x="8189826" y="4223839"/>
            <a:ext cx="3316942" cy="1860948"/>
          </a:xfrm>
        </p:spPr>
        <p:txBody>
          <a:bodyPr vert="horz" lIns="91440" tIns="45720" rIns="91440" bIns="45720" rtlCol="0" anchor="t">
            <a:noAutofit/>
          </a:bodyPr>
          <a:lstStyle/>
          <a:p>
            <a:pPr algn="r"/>
            <a:r>
              <a:rPr lang="en-US" sz="2000">
                <a:solidFill>
                  <a:srgbClr val="FFFFFF"/>
                </a:solidFill>
                <a:latin typeface="Garamond"/>
              </a:rPr>
              <a:t>Anh Nguyen</a:t>
            </a:r>
            <a:endParaRPr lang="en-US" sz="2000">
              <a:solidFill>
                <a:srgbClr val="FFFFFF"/>
              </a:solidFill>
              <a:latin typeface="Garamond"/>
              <a:ea typeface="Calibri"/>
              <a:cs typeface="Calibri"/>
            </a:endParaRPr>
          </a:p>
          <a:p>
            <a:pPr algn="r"/>
            <a:r>
              <a:rPr lang="en-US" sz="2000">
                <a:solidFill>
                  <a:srgbClr val="FFFFFF"/>
                </a:solidFill>
                <a:latin typeface="Garamond"/>
                <a:ea typeface="Calibri"/>
                <a:cs typeface="Calibri"/>
              </a:rPr>
              <a:t>Eshani </a:t>
            </a:r>
            <a:r>
              <a:rPr lang="en-US" sz="2000" err="1">
                <a:solidFill>
                  <a:srgbClr val="FFFFFF"/>
                </a:solidFill>
                <a:latin typeface="Garamond"/>
                <a:ea typeface="Calibri"/>
                <a:cs typeface="Calibri"/>
              </a:rPr>
              <a:t>Somwanshi</a:t>
            </a:r>
            <a:endParaRPr lang="en-US" sz="2000">
              <a:solidFill>
                <a:srgbClr val="FFFFFF"/>
              </a:solidFill>
              <a:latin typeface="Garamond"/>
              <a:ea typeface="Calibri"/>
              <a:cs typeface="Calibri"/>
            </a:endParaRPr>
          </a:p>
          <a:p>
            <a:pPr algn="r"/>
            <a:r>
              <a:rPr lang="en-US" sz="2000">
                <a:solidFill>
                  <a:srgbClr val="FFFFFF"/>
                </a:solidFill>
                <a:latin typeface="Garamond"/>
              </a:rPr>
              <a:t>Parisa Arbab</a:t>
            </a:r>
            <a:endParaRPr lang="en-US" sz="2000">
              <a:latin typeface="Garamond"/>
              <a:ea typeface="Calibri"/>
              <a:cs typeface="Calibri"/>
            </a:endParaRPr>
          </a:p>
          <a:p>
            <a:pPr algn="r"/>
            <a:r>
              <a:rPr lang="en-US" sz="2000">
                <a:solidFill>
                  <a:srgbClr val="FFFFFF"/>
                </a:solidFill>
                <a:latin typeface="Garamond"/>
              </a:rPr>
              <a:t>Vishal Reddy </a:t>
            </a:r>
            <a:r>
              <a:rPr lang="en-US" sz="2000" err="1">
                <a:solidFill>
                  <a:srgbClr val="FFFFFF"/>
                </a:solidFill>
                <a:latin typeface="Garamond"/>
              </a:rPr>
              <a:t>Gundepally</a:t>
            </a:r>
            <a:endParaRPr lang="en-US" sz="2000">
              <a:solidFill>
                <a:srgbClr val="FFFFFF"/>
              </a:solidFill>
              <a:latin typeface="Garamond"/>
              <a:ea typeface="Calibri"/>
              <a:cs typeface="Calibri"/>
            </a:endParaRPr>
          </a:p>
          <a:p>
            <a:pPr algn="r"/>
            <a:endParaRPr lang="en-US" sz="2000">
              <a:solidFill>
                <a:srgbClr val="FFFFFF"/>
              </a:solidFill>
              <a:latin typeface="Garamond"/>
              <a:ea typeface="Calibri"/>
              <a:cs typeface="Calibri"/>
            </a:endParaRPr>
          </a:p>
        </p:txBody>
      </p:sp>
      <p:sp>
        <p:nvSpPr>
          <p:cNvPr id="4" name="TextBox 3">
            <a:extLst>
              <a:ext uri="{FF2B5EF4-FFF2-40B4-BE49-F238E27FC236}">
                <a16:creationId xmlns:a16="http://schemas.microsoft.com/office/drawing/2014/main" id="{CD0614C6-4C1C-6B88-7FC2-B97B77812F3E}"/>
              </a:ext>
            </a:extLst>
          </p:cNvPr>
          <p:cNvSpPr txBox="1"/>
          <p:nvPr/>
        </p:nvSpPr>
        <p:spPr>
          <a:xfrm>
            <a:off x="5636159" y="2771588"/>
            <a:ext cx="58696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200">
                <a:latin typeface="Garamond"/>
                <a:ea typeface="Calibri"/>
                <a:cs typeface="Calibri"/>
              </a:rPr>
              <a:t>HCI430: A4 - Narrative Digital Prototype (Group 8)</a:t>
            </a:r>
          </a:p>
        </p:txBody>
      </p:sp>
    </p:spTree>
    <p:extLst>
      <p:ext uri="{BB962C8B-B14F-4D97-AF65-F5344CB8AC3E}">
        <p14:creationId xmlns:p14="http://schemas.microsoft.com/office/powerpoint/2010/main" val="7037988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591007" y="328512"/>
            <a:ext cx="4778387" cy="1628970"/>
          </a:xfrm>
        </p:spPr>
        <p:txBody>
          <a:bodyPr vert="horz" lIns="91440" tIns="45720" rIns="91440" bIns="45720" rtlCol="0" anchor="ctr">
            <a:normAutofit/>
          </a:bodyPr>
          <a:lstStyle/>
          <a:p>
            <a:r>
              <a:rPr lang="en-US" sz="4000">
                <a:latin typeface="Garamond"/>
              </a:rPr>
              <a:t>Scenario: Customization</a:t>
            </a:r>
          </a:p>
        </p:txBody>
      </p:sp>
      <p:pic>
        <p:nvPicPr>
          <p:cNvPr id="6" name="Picture 5" descr="A screenshot of a phone&#10;&#10;Description automatically generated">
            <a:extLst>
              <a:ext uri="{FF2B5EF4-FFF2-40B4-BE49-F238E27FC236}">
                <a16:creationId xmlns:a16="http://schemas.microsoft.com/office/drawing/2014/main" id="{757D9D8A-25CF-06D0-5924-F8F48504A8DD}"/>
              </a:ext>
            </a:extLst>
          </p:cNvPr>
          <p:cNvPicPr>
            <a:picLocks noChangeAspect="1"/>
          </p:cNvPicPr>
          <p:nvPr/>
        </p:nvPicPr>
        <p:blipFill>
          <a:blip r:embed="rId2"/>
          <a:stretch>
            <a:fillRect/>
          </a:stretch>
        </p:blipFill>
        <p:spPr>
          <a:xfrm>
            <a:off x="7457926" y="145416"/>
            <a:ext cx="3688078" cy="6571460"/>
          </a:xfrm>
          <a:prstGeom prst="rect">
            <a:avLst/>
          </a:prstGeom>
        </p:spPr>
      </p:pic>
      <p:sp>
        <p:nvSpPr>
          <p:cNvPr id="5" name="Oval 4">
            <a:extLst>
              <a:ext uri="{FF2B5EF4-FFF2-40B4-BE49-F238E27FC236}">
                <a16:creationId xmlns:a16="http://schemas.microsoft.com/office/drawing/2014/main" id="{5BAC4F65-1D93-42BE-65E1-A5259A474E3A}"/>
              </a:ext>
            </a:extLst>
          </p:cNvPr>
          <p:cNvSpPr/>
          <p:nvPr/>
        </p:nvSpPr>
        <p:spPr>
          <a:xfrm>
            <a:off x="7626569" y="949215"/>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C8E12D-A67B-71C6-D8C6-4E38D4497465}"/>
              </a:ext>
            </a:extLst>
          </p:cNvPr>
          <p:cNvSpPr/>
          <p:nvPr/>
        </p:nvSpPr>
        <p:spPr>
          <a:xfrm>
            <a:off x="9584121" y="1014905"/>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0CA8F6-5456-F2B6-C368-0FCD8812F483}"/>
              </a:ext>
            </a:extLst>
          </p:cNvPr>
          <p:cNvSpPr/>
          <p:nvPr/>
        </p:nvSpPr>
        <p:spPr>
          <a:xfrm>
            <a:off x="0" y="235497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a:ea typeface="Calibri"/>
              <a:cs typeface="Calibri"/>
            </a:endParaRPr>
          </a:p>
        </p:txBody>
      </p:sp>
      <p:sp>
        <p:nvSpPr>
          <p:cNvPr id="4" name="TextBox 3">
            <a:extLst>
              <a:ext uri="{FF2B5EF4-FFF2-40B4-BE49-F238E27FC236}">
                <a16:creationId xmlns:a16="http://schemas.microsoft.com/office/drawing/2014/main" id="{0233885D-13CA-55BD-368E-85FA8F62A164}"/>
              </a:ext>
            </a:extLst>
          </p:cNvPr>
          <p:cNvSpPr txBox="1"/>
          <p:nvPr/>
        </p:nvSpPr>
        <p:spPr>
          <a:xfrm>
            <a:off x="591007" y="2661584"/>
            <a:ext cx="5040756" cy="20077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000">
                <a:latin typeface="Garamond"/>
              </a:rPr>
              <a:t>The app allows Maya to customize the color scheme and fonts to match her unique artistic style. She selects a palette that complements her artwork and chooses a typography style that gives her portfolio a professional yet artistic touch.</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5527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591007" y="328512"/>
            <a:ext cx="4778387" cy="1628970"/>
          </a:xfrm>
        </p:spPr>
        <p:txBody>
          <a:bodyPr vert="horz" lIns="91440" tIns="45720" rIns="91440" bIns="45720" rtlCol="0" anchor="ctr">
            <a:normAutofit/>
          </a:bodyPr>
          <a:lstStyle/>
          <a:p>
            <a:r>
              <a:rPr lang="en-US" sz="4000">
                <a:latin typeface="Garamond"/>
              </a:rPr>
              <a:t>Scenario: Sharing</a:t>
            </a:r>
          </a:p>
        </p:txBody>
      </p:sp>
      <p:pic>
        <p:nvPicPr>
          <p:cNvPr id="6" name="Picture 5" descr="A screenshot of a screenshot of a screenshot of a screenshot of a screenshot of a screenshot of a screenshot of a screenshot of a screenshot of a screenshot&#10;&#10;Description automatically generated">
            <a:extLst>
              <a:ext uri="{FF2B5EF4-FFF2-40B4-BE49-F238E27FC236}">
                <a16:creationId xmlns:a16="http://schemas.microsoft.com/office/drawing/2014/main" id="{6A396802-4D10-8E11-238D-BF05C1079D00}"/>
              </a:ext>
            </a:extLst>
          </p:cNvPr>
          <p:cNvPicPr>
            <a:picLocks noChangeAspect="1"/>
          </p:cNvPicPr>
          <p:nvPr/>
        </p:nvPicPr>
        <p:blipFill>
          <a:blip r:embed="rId2"/>
          <a:stretch>
            <a:fillRect/>
          </a:stretch>
        </p:blipFill>
        <p:spPr>
          <a:xfrm>
            <a:off x="7176032" y="328610"/>
            <a:ext cx="3485694" cy="6200965"/>
          </a:xfrm>
          <a:prstGeom prst="rect">
            <a:avLst/>
          </a:prstGeom>
        </p:spPr>
      </p:pic>
      <p:sp>
        <p:nvSpPr>
          <p:cNvPr id="7" name="Oval 6">
            <a:extLst>
              <a:ext uri="{FF2B5EF4-FFF2-40B4-BE49-F238E27FC236}">
                <a16:creationId xmlns:a16="http://schemas.microsoft.com/office/drawing/2014/main" id="{92A830F7-BCB9-1124-5EE2-0285DD9CC966}"/>
              </a:ext>
            </a:extLst>
          </p:cNvPr>
          <p:cNvSpPr/>
          <p:nvPr/>
        </p:nvSpPr>
        <p:spPr>
          <a:xfrm>
            <a:off x="9518431" y="2722836"/>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019C15-B61B-06BD-B22D-099D6E2C993A}"/>
              </a:ext>
            </a:extLst>
          </p:cNvPr>
          <p:cNvSpPr/>
          <p:nvPr/>
        </p:nvSpPr>
        <p:spPr>
          <a:xfrm>
            <a:off x="13138" y="235497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7FE4C98-2259-ECA3-3FE3-973D22FCC3FA}"/>
              </a:ext>
            </a:extLst>
          </p:cNvPr>
          <p:cNvSpPr>
            <a:spLocks noGrp="1"/>
          </p:cNvSpPr>
          <p:nvPr/>
        </p:nvSpPr>
        <p:spPr>
          <a:xfrm>
            <a:off x="593130" y="2616101"/>
            <a:ext cx="5315189" cy="15118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latin typeface="Garamond"/>
                <a:ea typeface="Calibri" panose="020F0502020204030204"/>
                <a:cs typeface="Calibri" panose="020F0502020204030204"/>
              </a:rPr>
              <a:t>Maya clicks the "Share" button and posts her updated portfolio link on her social media profiles, letting her followers know that they can view her latest work before the art showcase event.</a:t>
            </a:r>
          </a:p>
          <a:p>
            <a:pPr marL="0" indent="0" algn="just">
              <a:buNone/>
            </a:pPr>
            <a:endParaRPr lang="en-US" sz="2000">
              <a:latin typeface="Garamond"/>
              <a:ea typeface="Calibri" panose="020F0502020204030204"/>
              <a:cs typeface="Calibri" panose="020F0502020204030204"/>
            </a:endParaRPr>
          </a:p>
        </p:txBody>
      </p:sp>
    </p:spTree>
    <p:extLst>
      <p:ext uri="{BB962C8B-B14F-4D97-AF65-F5344CB8AC3E}">
        <p14:creationId xmlns:p14="http://schemas.microsoft.com/office/powerpoint/2010/main" val="380596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591007" y="328512"/>
            <a:ext cx="4778387" cy="1628970"/>
          </a:xfrm>
        </p:spPr>
        <p:txBody>
          <a:bodyPr vert="horz" lIns="91440" tIns="45720" rIns="91440" bIns="45720" rtlCol="0" anchor="ctr">
            <a:normAutofit/>
          </a:bodyPr>
          <a:lstStyle/>
          <a:p>
            <a:r>
              <a:rPr lang="en-US" sz="4000">
                <a:latin typeface="Garamond"/>
              </a:rPr>
              <a:t>Scenario: Preview &amp; Feedback</a:t>
            </a:r>
          </a:p>
        </p:txBody>
      </p:sp>
      <p:pic>
        <p:nvPicPr>
          <p:cNvPr id="3" name="Picture 2" descr="A screenshot of a screenshot of a screenshot of a screenshot of a screenshot of a screenshot of a screenshot of a screenshot of a screenshot of a screenshot&#10;&#10;Description automatically generated">
            <a:extLst>
              <a:ext uri="{FF2B5EF4-FFF2-40B4-BE49-F238E27FC236}">
                <a16:creationId xmlns:a16="http://schemas.microsoft.com/office/drawing/2014/main" id="{79F4239D-EB0E-7065-1781-5EC5226AE4E1}"/>
              </a:ext>
            </a:extLst>
          </p:cNvPr>
          <p:cNvPicPr>
            <a:picLocks noChangeAspect="1"/>
          </p:cNvPicPr>
          <p:nvPr/>
        </p:nvPicPr>
        <p:blipFill>
          <a:blip r:embed="rId2"/>
          <a:stretch>
            <a:fillRect/>
          </a:stretch>
        </p:blipFill>
        <p:spPr>
          <a:xfrm>
            <a:off x="7176032" y="328610"/>
            <a:ext cx="3485694" cy="6200965"/>
          </a:xfrm>
          <a:prstGeom prst="rect">
            <a:avLst/>
          </a:prstGeom>
        </p:spPr>
      </p:pic>
      <p:sp>
        <p:nvSpPr>
          <p:cNvPr id="7" name="Oval 6">
            <a:extLst>
              <a:ext uri="{FF2B5EF4-FFF2-40B4-BE49-F238E27FC236}">
                <a16:creationId xmlns:a16="http://schemas.microsoft.com/office/drawing/2014/main" id="{0F7EEA9F-8225-1514-5BD5-18EE0B4E5C74}"/>
              </a:ext>
            </a:extLst>
          </p:cNvPr>
          <p:cNvSpPr/>
          <p:nvPr/>
        </p:nvSpPr>
        <p:spPr>
          <a:xfrm>
            <a:off x="9518431" y="1973973"/>
            <a:ext cx="1366344" cy="73572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8AE49F-FE97-DFD2-4341-A6CE01DA0579}"/>
              </a:ext>
            </a:extLst>
          </p:cNvPr>
          <p:cNvSpPr/>
          <p:nvPr/>
        </p:nvSpPr>
        <p:spPr>
          <a:xfrm>
            <a:off x="13138" y="235497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7FE4C98-2259-ECA3-3FE3-973D22FCC3FA}"/>
              </a:ext>
            </a:extLst>
          </p:cNvPr>
          <p:cNvSpPr>
            <a:spLocks noGrp="1"/>
          </p:cNvSpPr>
          <p:nvPr/>
        </p:nvSpPr>
        <p:spPr>
          <a:xfrm>
            <a:off x="593130" y="2616101"/>
            <a:ext cx="5315189" cy="15118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latin typeface="Garamond"/>
              </a:rPr>
              <a:t>Before completing her changes, Maya previews her portfolio to ensure everything looks perfect. She notices a few friends and fellow artists have already left encouraging comments on her work within the app. Their feedback boosts her confidence</a:t>
            </a:r>
            <a:endParaRPr lang="en-US" sz="2000">
              <a:latin typeface="Garamond"/>
              <a:ea typeface="Calibri" panose="020F0502020204030204"/>
              <a:cs typeface="Calibri" panose="020F0502020204030204"/>
            </a:endParaRPr>
          </a:p>
        </p:txBody>
      </p:sp>
    </p:spTree>
    <p:extLst>
      <p:ext uri="{BB962C8B-B14F-4D97-AF65-F5344CB8AC3E}">
        <p14:creationId xmlns:p14="http://schemas.microsoft.com/office/powerpoint/2010/main" val="171573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591007" y="328512"/>
            <a:ext cx="4778387" cy="1628970"/>
          </a:xfrm>
        </p:spPr>
        <p:txBody>
          <a:bodyPr vert="horz" lIns="91440" tIns="45720" rIns="91440" bIns="45720" rtlCol="0" anchor="ctr">
            <a:normAutofit/>
          </a:bodyPr>
          <a:lstStyle/>
          <a:p>
            <a:r>
              <a:rPr lang="en-US" sz="4000">
                <a:latin typeface="Garamond"/>
              </a:rPr>
              <a:t>Scenario: Event Day</a:t>
            </a:r>
          </a:p>
        </p:txBody>
      </p:sp>
      <p:pic>
        <p:nvPicPr>
          <p:cNvPr id="6" name="Picture 5" descr="A screenshot of a screenshot of a screenshot of a screenshot of a screenshot of a screenshot of a screenshot of a screenshot of a screenshot of a screenshot&#10;&#10;Description automatically generated">
            <a:extLst>
              <a:ext uri="{FF2B5EF4-FFF2-40B4-BE49-F238E27FC236}">
                <a16:creationId xmlns:a16="http://schemas.microsoft.com/office/drawing/2014/main" id="{1ACADFB1-F1AE-E995-A4A9-8CAF382DB52E}"/>
              </a:ext>
            </a:extLst>
          </p:cNvPr>
          <p:cNvPicPr>
            <a:picLocks noChangeAspect="1"/>
          </p:cNvPicPr>
          <p:nvPr/>
        </p:nvPicPr>
        <p:blipFill>
          <a:blip r:embed="rId2"/>
          <a:stretch>
            <a:fillRect/>
          </a:stretch>
        </p:blipFill>
        <p:spPr>
          <a:xfrm>
            <a:off x="7176032" y="328610"/>
            <a:ext cx="3485694" cy="6200965"/>
          </a:xfrm>
          <a:prstGeom prst="rect">
            <a:avLst/>
          </a:prstGeom>
        </p:spPr>
      </p:pic>
      <p:sp>
        <p:nvSpPr>
          <p:cNvPr id="8" name="Oval 7">
            <a:extLst>
              <a:ext uri="{FF2B5EF4-FFF2-40B4-BE49-F238E27FC236}">
                <a16:creationId xmlns:a16="http://schemas.microsoft.com/office/drawing/2014/main" id="{0719198D-2A25-9293-21DF-D4B4E7A9B7C0}"/>
              </a:ext>
            </a:extLst>
          </p:cNvPr>
          <p:cNvSpPr/>
          <p:nvPr/>
        </p:nvSpPr>
        <p:spPr>
          <a:xfrm>
            <a:off x="9518431" y="2722836"/>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F041E9-A04B-8E48-3A3D-4F361BB65C99}"/>
              </a:ext>
            </a:extLst>
          </p:cNvPr>
          <p:cNvSpPr/>
          <p:nvPr/>
        </p:nvSpPr>
        <p:spPr>
          <a:xfrm>
            <a:off x="7179879" y="857250"/>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4A20C0-1752-508B-50D2-C0A68077681F}"/>
              </a:ext>
            </a:extLst>
          </p:cNvPr>
          <p:cNvSpPr/>
          <p:nvPr/>
        </p:nvSpPr>
        <p:spPr>
          <a:xfrm>
            <a:off x="0" y="235497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B7FE4C98-2259-ECA3-3FE3-973D22FCC3FA}"/>
              </a:ext>
            </a:extLst>
          </p:cNvPr>
          <p:cNvSpPr>
            <a:spLocks noGrp="1"/>
          </p:cNvSpPr>
          <p:nvPr/>
        </p:nvSpPr>
        <p:spPr>
          <a:xfrm>
            <a:off x="593130" y="2616101"/>
            <a:ext cx="5315189" cy="151184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a:latin typeface="Garamond"/>
                <a:ea typeface="Calibri"/>
                <a:cs typeface="Calibri"/>
              </a:rPr>
              <a:t>On the day of the event, Maya arrives with her tablet, ready to showcase her portfolio to attendees. As visitors approach her booth, she uses the mobile version of the app to guide them through her portfolio, supplying insights and stories behind her artwork.</a:t>
            </a:r>
          </a:p>
        </p:txBody>
      </p:sp>
    </p:spTree>
    <p:extLst>
      <p:ext uri="{BB962C8B-B14F-4D97-AF65-F5344CB8AC3E}">
        <p14:creationId xmlns:p14="http://schemas.microsoft.com/office/powerpoint/2010/main" val="174573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3" name="Freeform: Shape 2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mj-lt"/>
                <a:ea typeface="+mj-ea"/>
                <a:cs typeface="+mj-cs"/>
              </a:rPr>
              <a:t>The End</a:t>
            </a:r>
          </a:p>
        </p:txBody>
      </p:sp>
    </p:spTree>
    <p:extLst>
      <p:ext uri="{BB962C8B-B14F-4D97-AF65-F5344CB8AC3E}">
        <p14:creationId xmlns:p14="http://schemas.microsoft.com/office/powerpoint/2010/main" val="315453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w to create your portfolio website using React.js">
            <a:extLst>
              <a:ext uri="{FF2B5EF4-FFF2-40B4-BE49-F238E27FC236}">
                <a16:creationId xmlns:a16="http://schemas.microsoft.com/office/drawing/2014/main" id="{7F89FAE6-1AF5-5FF3-2A0A-57A1FDC16690}"/>
              </a:ext>
            </a:extLst>
          </p:cNvPr>
          <p:cNvPicPr>
            <a:picLocks noChangeAspect="1"/>
          </p:cNvPicPr>
          <p:nvPr/>
        </p:nvPicPr>
        <p:blipFill rotWithShape="1">
          <a:blip r:embed="rId2"/>
          <a:srcRect l="33941" r="9309"/>
          <a:stretch/>
        </p:blipFill>
        <p:spPr>
          <a:xfrm>
            <a:off x="-9527" y="3725"/>
            <a:ext cx="5846165" cy="6850548"/>
          </a:xfrm>
          <a:prstGeom prst="rect">
            <a:avLst/>
          </a:prstGeom>
        </p:spPr>
      </p:pic>
      <p:grpSp>
        <p:nvGrpSpPr>
          <p:cNvPr id="37" name="Group 36">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38" name="Freeform: Shape 37">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a:p>
          </p:txBody>
        </p:sp>
        <p:sp useBgFill="1">
          <p:nvSpPr>
            <p:cNvPr id="41" name="Freeform: Shape 40">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C67B9230-BA09-F9B2-02D2-688D3F335F09}"/>
              </a:ext>
            </a:extLst>
          </p:cNvPr>
          <p:cNvSpPr>
            <a:spLocks noGrp="1"/>
          </p:cNvSpPr>
          <p:nvPr>
            <p:ph type="title"/>
          </p:nvPr>
        </p:nvSpPr>
        <p:spPr>
          <a:xfrm>
            <a:off x="6094105" y="-11597"/>
            <a:ext cx="4977976" cy="1454051"/>
          </a:xfrm>
        </p:spPr>
        <p:txBody>
          <a:bodyPr anchor="b">
            <a:normAutofit/>
          </a:bodyPr>
          <a:lstStyle/>
          <a:p>
            <a:r>
              <a:rPr lang="en-US" sz="3600">
                <a:solidFill>
                  <a:srgbClr val="000000"/>
                </a:solidFill>
                <a:latin typeface="Garamond"/>
              </a:rPr>
              <a:t>Digital Portfolio App</a:t>
            </a:r>
          </a:p>
        </p:txBody>
      </p:sp>
      <p:sp>
        <p:nvSpPr>
          <p:cNvPr id="3" name="Content Placeholder 2">
            <a:extLst>
              <a:ext uri="{FF2B5EF4-FFF2-40B4-BE49-F238E27FC236}">
                <a16:creationId xmlns:a16="http://schemas.microsoft.com/office/drawing/2014/main" id="{B7F9EE62-3340-6E2E-EA3A-0465BF7A4C55}"/>
              </a:ext>
            </a:extLst>
          </p:cNvPr>
          <p:cNvSpPr>
            <a:spLocks noGrp="1"/>
          </p:cNvSpPr>
          <p:nvPr>
            <p:ph idx="1"/>
          </p:nvPr>
        </p:nvSpPr>
        <p:spPr>
          <a:xfrm>
            <a:off x="6248229" y="1916514"/>
            <a:ext cx="4977578" cy="3639289"/>
          </a:xfrm>
        </p:spPr>
        <p:txBody>
          <a:bodyPr vert="horz" lIns="91440" tIns="45720" rIns="91440" bIns="45720" rtlCol="0" anchor="ctr">
            <a:normAutofit/>
          </a:bodyPr>
          <a:lstStyle/>
          <a:p>
            <a:pPr marL="0" indent="0">
              <a:buNone/>
            </a:pPr>
            <a:r>
              <a:rPr lang="en-US" sz="2000">
                <a:solidFill>
                  <a:srgbClr val="000000"/>
                </a:solidFill>
                <a:latin typeface="Garamond"/>
                <a:ea typeface="+mn-lt"/>
                <a:cs typeface="+mn-lt"/>
              </a:rPr>
              <a:t>The digital portfolio app is an online platform for hosting and sharing portfolios. It allows users to upload their work, connect with peers in related fields, and serves as a centralized hub for showcasing candidate portfolios. It offers an efficient way for potential clients to review candidates' work and initiate contact if interested. Additionally, it provides tools for job seekers to customize their portfolios, helping them differentiate themselves. The app is accessible on tablets, phones, and desktops, ensuring a broad user base.</a:t>
            </a:r>
            <a:endParaRPr lang="en-US" sz="2000">
              <a:solidFill>
                <a:srgbClr val="000000"/>
              </a:solidFill>
              <a:latin typeface="Garamond"/>
            </a:endParaRPr>
          </a:p>
        </p:txBody>
      </p:sp>
    </p:spTree>
    <p:extLst>
      <p:ext uri="{BB962C8B-B14F-4D97-AF65-F5344CB8AC3E}">
        <p14:creationId xmlns:p14="http://schemas.microsoft.com/office/powerpoint/2010/main" val="295992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watching empty phone">
            <a:extLst>
              <a:ext uri="{FF2B5EF4-FFF2-40B4-BE49-F238E27FC236}">
                <a16:creationId xmlns:a16="http://schemas.microsoft.com/office/drawing/2014/main" id="{C8BEB51E-96DE-F29E-15D2-B01892A24A22}"/>
              </a:ext>
            </a:extLst>
          </p:cNvPr>
          <p:cNvPicPr>
            <a:picLocks noChangeAspect="1"/>
          </p:cNvPicPr>
          <p:nvPr/>
        </p:nvPicPr>
        <p:blipFill rotWithShape="1">
          <a:blip r:embed="rId2"/>
          <a:srcRect l="36314" r="6721" b="-2"/>
          <a:stretch/>
        </p:blipFill>
        <p:spPr>
          <a:xfrm>
            <a:off x="-9527" y="3725"/>
            <a:ext cx="5846165" cy="6850548"/>
          </a:xfrm>
          <a:prstGeom prst="rect">
            <a:avLst/>
          </a:prstGeom>
        </p:spPr>
      </p:pic>
      <p:grpSp>
        <p:nvGrpSpPr>
          <p:cNvPr id="32" name="Group 31">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33" name="Freeform: Shape 32">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a:p>
          </p:txBody>
        </p:sp>
        <p:sp useBgFill="1">
          <p:nvSpPr>
            <p:cNvPr id="36" name="Freeform: Shape 35">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C67B9230-BA09-F9B2-02D2-688D3F335F09}"/>
              </a:ext>
            </a:extLst>
          </p:cNvPr>
          <p:cNvSpPr>
            <a:spLocks noGrp="1"/>
          </p:cNvSpPr>
          <p:nvPr>
            <p:ph type="title"/>
          </p:nvPr>
        </p:nvSpPr>
        <p:spPr>
          <a:xfrm>
            <a:off x="6080967" y="1541"/>
            <a:ext cx="4977976" cy="1454051"/>
          </a:xfrm>
        </p:spPr>
        <p:txBody>
          <a:bodyPr anchor="b">
            <a:normAutofit/>
          </a:bodyPr>
          <a:lstStyle/>
          <a:p>
            <a:r>
              <a:rPr lang="en-US" sz="4000">
                <a:solidFill>
                  <a:srgbClr val="000000"/>
                </a:solidFill>
                <a:latin typeface="Garamond"/>
              </a:rPr>
              <a:t>Application purposes</a:t>
            </a:r>
          </a:p>
        </p:txBody>
      </p:sp>
      <p:sp>
        <p:nvSpPr>
          <p:cNvPr id="3" name="Content Placeholder 2">
            <a:extLst>
              <a:ext uri="{FF2B5EF4-FFF2-40B4-BE49-F238E27FC236}">
                <a16:creationId xmlns:a16="http://schemas.microsoft.com/office/drawing/2014/main" id="{B7F9EE62-3340-6E2E-EA3A-0465BF7A4C55}"/>
              </a:ext>
            </a:extLst>
          </p:cNvPr>
          <p:cNvSpPr>
            <a:spLocks noGrp="1"/>
          </p:cNvSpPr>
          <p:nvPr>
            <p:ph idx="1"/>
          </p:nvPr>
        </p:nvSpPr>
        <p:spPr>
          <a:xfrm>
            <a:off x="6090574" y="1890239"/>
            <a:ext cx="4977578" cy="3639289"/>
          </a:xfrm>
        </p:spPr>
        <p:txBody>
          <a:bodyPr vert="horz" lIns="91440" tIns="45720" rIns="91440" bIns="45720" rtlCol="0" anchor="ctr">
            <a:normAutofit/>
          </a:bodyPr>
          <a:lstStyle/>
          <a:p>
            <a:pPr marL="0" indent="0">
              <a:spcBef>
                <a:spcPts val="1300"/>
              </a:spcBef>
              <a:buNone/>
            </a:pPr>
            <a:r>
              <a:rPr lang="en-US" sz="2000">
                <a:solidFill>
                  <a:srgbClr val="000000"/>
                </a:solidFill>
                <a:latin typeface="Garamond"/>
                <a:ea typeface="+mn-lt"/>
                <a:cs typeface="+mn-lt"/>
              </a:rPr>
              <a:t>Offers an easy-to-use platform to display a user's body of works</a:t>
            </a:r>
          </a:p>
          <a:p>
            <a:pPr marL="342900" lvl="1" indent="-171450">
              <a:spcBef>
                <a:spcPts val="600"/>
              </a:spcBef>
              <a:buFont typeface="Arial,Sans-Serif"/>
              <a:buChar char="•"/>
            </a:pPr>
            <a:r>
              <a:rPr lang="en-US" sz="2000">
                <a:solidFill>
                  <a:srgbClr val="000000"/>
                </a:solidFill>
                <a:latin typeface="Garamond"/>
                <a:cs typeface="Arial"/>
              </a:rPr>
              <a:t>Customizable profile layouts to help users stand out from the crowd.</a:t>
            </a:r>
          </a:p>
          <a:p>
            <a:pPr marL="342900" lvl="1" indent="-171450">
              <a:spcBef>
                <a:spcPts val="600"/>
              </a:spcBef>
              <a:buFont typeface="Arial,Sans-Serif"/>
              <a:buChar char="•"/>
            </a:pPr>
            <a:r>
              <a:rPr lang="en-US" sz="2000">
                <a:solidFill>
                  <a:srgbClr val="000000"/>
                </a:solidFill>
                <a:latin typeface="Garamond"/>
                <a:cs typeface="Arial"/>
              </a:rPr>
              <a:t>Get to know your target industry.</a:t>
            </a:r>
          </a:p>
          <a:p>
            <a:pPr marL="342900" lvl="2" indent="-171450">
              <a:spcBef>
                <a:spcPts val="600"/>
              </a:spcBef>
              <a:buFont typeface="Arial,Sans-Serif"/>
              <a:buChar char="•"/>
            </a:pPr>
            <a:r>
              <a:rPr lang="en-US">
                <a:solidFill>
                  <a:srgbClr val="000000"/>
                </a:solidFill>
                <a:latin typeface="Garamond"/>
                <a:cs typeface="Arial"/>
              </a:rPr>
              <a:t>Cater to users from a variety of industries.</a:t>
            </a:r>
          </a:p>
          <a:p>
            <a:pPr marL="342900" lvl="1" indent="-171450">
              <a:spcBef>
                <a:spcPts val="600"/>
              </a:spcBef>
              <a:buFont typeface="Arial,Sans-Serif"/>
              <a:buChar char="•"/>
            </a:pPr>
            <a:r>
              <a:rPr lang="en-US" sz="2000">
                <a:solidFill>
                  <a:srgbClr val="000000"/>
                </a:solidFill>
                <a:latin typeface="Garamond"/>
                <a:cs typeface="Arial"/>
              </a:rPr>
              <a:t>Connect with like-minded creatives.</a:t>
            </a:r>
          </a:p>
          <a:p>
            <a:pPr marL="342900" lvl="1" indent="-171450">
              <a:spcBef>
                <a:spcPts val="600"/>
              </a:spcBef>
              <a:buFont typeface="Arial,Sans-Serif"/>
              <a:buChar char="•"/>
            </a:pPr>
            <a:r>
              <a:rPr lang="en-US" sz="2000">
                <a:solidFill>
                  <a:srgbClr val="000000"/>
                </a:solidFill>
                <a:latin typeface="Garamond"/>
                <a:cs typeface="Arial"/>
              </a:rPr>
              <a:t>Display things cleanly and professionally!</a:t>
            </a:r>
          </a:p>
          <a:p>
            <a:pPr marL="342900" lvl="1" indent="-171450">
              <a:spcBef>
                <a:spcPts val="600"/>
              </a:spcBef>
              <a:buFont typeface="Arial,Sans-Serif"/>
              <a:buChar char="•"/>
            </a:pPr>
            <a:r>
              <a:rPr lang="en-US" sz="2000">
                <a:solidFill>
                  <a:srgbClr val="000000"/>
                </a:solidFill>
                <a:latin typeface="Garamond"/>
                <a:cs typeface="Arial"/>
              </a:rPr>
              <a:t>A feeling of pride in showcasing a user's portfolio.</a:t>
            </a:r>
            <a:endParaRPr lang="en-US" sz="2000">
              <a:solidFill>
                <a:srgbClr val="000000"/>
              </a:solidFill>
              <a:latin typeface="Garamond"/>
            </a:endParaRPr>
          </a:p>
        </p:txBody>
      </p:sp>
    </p:spTree>
    <p:extLst>
      <p:ext uri="{BB962C8B-B14F-4D97-AF65-F5344CB8AC3E}">
        <p14:creationId xmlns:p14="http://schemas.microsoft.com/office/powerpoint/2010/main" val="325013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607EC0B-6F18-4CC6-A161-42CC6FAB2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ollar sign with lines and dots&#10;&#10;Description automatically generated">
            <a:extLst>
              <a:ext uri="{FF2B5EF4-FFF2-40B4-BE49-F238E27FC236}">
                <a16:creationId xmlns:a16="http://schemas.microsoft.com/office/drawing/2014/main" id="{1D872342-CFA5-EF2D-046B-7A9A79CBF9B5}"/>
              </a:ext>
            </a:extLst>
          </p:cNvPr>
          <p:cNvPicPr>
            <a:picLocks noChangeAspect="1"/>
          </p:cNvPicPr>
          <p:nvPr/>
        </p:nvPicPr>
        <p:blipFill rotWithShape="1">
          <a:blip r:embed="rId2"/>
          <a:srcRect l="27280" r="11156" b="1"/>
          <a:stretch/>
        </p:blipFill>
        <p:spPr>
          <a:xfrm>
            <a:off x="-1" y="10"/>
            <a:ext cx="6324601" cy="6857264"/>
          </a:xfrm>
          <a:prstGeom prst="rect">
            <a:avLst/>
          </a:prstGeom>
        </p:spPr>
      </p:pic>
      <p:grpSp>
        <p:nvGrpSpPr>
          <p:cNvPr id="55" name="Group 54">
            <a:extLst>
              <a:ext uri="{FF2B5EF4-FFF2-40B4-BE49-F238E27FC236}">
                <a16:creationId xmlns:a16="http://schemas.microsoft.com/office/drawing/2014/main" id="{2F263D67-9B31-4F2B-B228-27FD3112D7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56" name="Freeform: Shape 55">
              <a:extLst>
                <a:ext uri="{FF2B5EF4-FFF2-40B4-BE49-F238E27FC236}">
                  <a16:creationId xmlns:a16="http://schemas.microsoft.com/office/drawing/2014/main" id="{00DF1CD8-441E-4077-9B3C-7E96D92E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7" name="Freeform: Shape 56">
              <a:extLst>
                <a:ext uri="{FF2B5EF4-FFF2-40B4-BE49-F238E27FC236}">
                  <a16:creationId xmlns:a16="http://schemas.microsoft.com/office/drawing/2014/main" id="{DE9C0434-209D-4C7E-BE2D-26B74B698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BA29CD07-3C0C-426E-8C5F-2382575AC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59" name="Freeform: Shape 58">
              <a:extLst>
                <a:ext uri="{FF2B5EF4-FFF2-40B4-BE49-F238E27FC236}">
                  <a16:creationId xmlns:a16="http://schemas.microsoft.com/office/drawing/2014/main" id="{BB937BE4-F949-4583-8DF7-F3EE5BA02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60" name="Freeform: Shape 59">
              <a:extLst>
                <a:ext uri="{FF2B5EF4-FFF2-40B4-BE49-F238E27FC236}">
                  <a16:creationId xmlns:a16="http://schemas.microsoft.com/office/drawing/2014/main" id="{B6EBAF51-610B-41B6-9517-1518958C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3" name="Content Placeholder 2">
            <a:extLst>
              <a:ext uri="{FF2B5EF4-FFF2-40B4-BE49-F238E27FC236}">
                <a16:creationId xmlns:a16="http://schemas.microsoft.com/office/drawing/2014/main" id="{B7F9EE62-3340-6E2E-EA3A-0465BF7A4C55}"/>
              </a:ext>
            </a:extLst>
          </p:cNvPr>
          <p:cNvSpPr>
            <a:spLocks noGrp="1"/>
          </p:cNvSpPr>
          <p:nvPr>
            <p:ph idx="1"/>
          </p:nvPr>
        </p:nvSpPr>
        <p:spPr>
          <a:xfrm>
            <a:off x="6160114" y="1894544"/>
            <a:ext cx="4869179" cy="1799843"/>
          </a:xfrm>
        </p:spPr>
        <p:txBody>
          <a:bodyPr anchor="b">
            <a:normAutofit/>
          </a:bodyPr>
          <a:lstStyle/>
          <a:p>
            <a:pPr marL="0" indent="0">
              <a:buNone/>
            </a:pPr>
            <a:r>
              <a:rPr lang="en-US" sz="2000">
                <a:latin typeface="Garamond"/>
              </a:rPr>
              <a:t>The application will be monetized through featuring some relevant ads and a membership service. The membership service will offer better search results for candidates who subscribe, more profile customizations, and no ads appearing on their profile.</a:t>
            </a:r>
          </a:p>
        </p:txBody>
      </p:sp>
      <p:sp>
        <p:nvSpPr>
          <p:cNvPr id="2" name="Title 1">
            <a:extLst>
              <a:ext uri="{FF2B5EF4-FFF2-40B4-BE49-F238E27FC236}">
                <a16:creationId xmlns:a16="http://schemas.microsoft.com/office/drawing/2014/main" id="{C67B9230-BA09-F9B2-02D2-688D3F335F09}"/>
              </a:ext>
            </a:extLst>
          </p:cNvPr>
          <p:cNvSpPr>
            <a:spLocks noGrp="1"/>
          </p:cNvSpPr>
          <p:nvPr>
            <p:ph type="title"/>
          </p:nvPr>
        </p:nvSpPr>
        <p:spPr>
          <a:xfrm>
            <a:off x="6160112" y="710910"/>
            <a:ext cx="4869179" cy="1325563"/>
          </a:xfrm>
        </p:spPr>
        <p:txBody>
          <a:bodyPr anchor="t">
            <a:normAutofit/>
          </a:bodyPr>
          <a:lstStyle/>
          <a:p>
            <a:r>
              <a:rPr lang="en-US" sz="4000">
                <a:latin typeface="Garamond"/>
              </a:rPr>
              <a:t>Monetization</a:t>
            </a:r>
          </a:p>
        </p:txBody>
      </p:sp>
    </p:spTree>
    <p:extLst>
      <p:ext uri="{BB962C8B-B14F-4D97-AF65-F5344CB8AC3E}">
        <p14:creationId xmlns:p14="http://schemas.microsoft.com/office/powerpoint/2010/main" val="4136174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itting at a desk writing on a computer&#10;&#10;Description automatically generated">
            <a:extLst>
              <a:ext uri="{FF2B5EF4-FFF2-40B4-BE49-F238E27FC236}">
                <a16:creationId xmlns:a16="http://schemas.microsoft.com/office/drawing/2014/main" id="{51F13CE6-14C2-D276-2FE4-8AE05DBE2445}"/>
              </a:ext>
            </a:extLst>
          </p:cNvPr>
          <p:cNvPicPr>
            <a:picLocks noChangeAspect="1"/>
          </p:cNvPicPr>
          <p:nvPr/>
        </p:nvPicPr>
        <p:blipFill rotWithShape="1">
          <a:blip r:embed="rId2">
            <a:alphaModFix/>
          </a:blip>
          <a:srcRect t="24763" b="4509"/>
          <a:stretch/>
        </p:blipFill>
        <p:spPr>
          <a:xfrm>
            <a:off x="-305" y="1"/>
            <a:ext cx="6423053" cy="6858000"/>
          </a:xfrm>
          <a:prstGeom prst="rect">
            <a:avLst/>
          </a:prstGeom>
        </p:spPr>
      </p:pic>
      <p:grpSp>
        <p:nvGrpSpPr>
          <p:cNvPr id="56" name="Group 55">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57" name="Freeform: Shape 56">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9" name="Freeform: Shape 58">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60" name="Freeform: Shape 59">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61" name="Freeform: Shape 60">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9" name="Slide Background">
            <a:extLst>
              <a:ext uri="{FF2B5EF4-FFF2-40B4-BE49-F238E27FC236}">
                <a16:creationId xmlns:a16="http://schemas.microsoft.com/office/drawing/2014/main" id="{AFD18197-F257-2446-E99F-2ACFAABD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07FEA5AE-406B-191A-560C-174F32396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5410197" y="-1"/>
            <a:ext cx="6781802" cy="2286000"/>
          </a:xfrm>
          <a:prstGeom prst="rect">
            <a:avLst/>
          </a:prstGeom>
          <a:noFill/>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F5244626-EA93-71CA-4E67-B69939C4931E}"/>
              </a:ext>
            </a:extLst>
          </p:cNvPr>
          <p:cNvSpPr>
            <a:spLocks noGrp="1"/>
          </p:cNvSpPr>
          <p:nvPr/>
        </p:nvSpPr>
        <p:spPr>
          <a:xfrm>
            <a:off x="4554238" y="326517"/>
            <a:ext cx="4800261" cy="164459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a:latin typeface="Garamond"/>
                <a:ea typeface="+mj-ea"/>
                <a:cs typeface="+mj-cs"/>
              </a:rPr>
              <a:t>Key User and Profiles</a:t>
            </a:r>
          </a:p>
        </p:txBody>
      </p:sp>
      <p:sp>
        <p:nvSpPr>
          <p:cNvPr id="15" name="Content Placeholder 2">
            <a:extLst>
              <a:ext uri="{FF2B5EF4-FFF2-40B4-BE49-F238E27FC236}">
                <a16:creationId xmlns:a16="http://schemas.microsoft.com/office/drawing/2014/main" id="{8B69AC7E-2CB7-2EF6-7515-0CE3E859FEFD}"/>
              </a:ext>
            </a:extLst>
          </p:cNvPr>
          <p:cNvSpPr>
            <a:spLocks noGrp="1"/>
          </p:cNvSpPr>
          <p:nvPr/>
        </p:nvSpPr>
        <p:spPr>
          <a:xfrm>
            <a:off x="5405760" y="462488"/>
            <a:ext cx="6790612" cy="363928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4" indent="-228600">
              <a:lnSpc>
                <a:spcPct val="90000"/>
              </a:lnSpc>
              <a:spcBef>
                <a:spcPts val="600"/>
              </a:spcBef>
              <a:buFont typeface="Arial" panose="020B0604020202020204" pitchFamily="34" charset="0"/>
              <a:buChar char="•"/>
            </a:pPr>
            <a:r>
              <a:rPr lang="en-US" sz="2000" b="1">
                <a:latin typeface="Garamond"/>
              </a:rPr>
              <a:t>Maya </a:t>
            </a:r>
            <a:r>
              <a:rPr lang="en-US" sz="2000">
                <a:latin typeface="Garamond"/>
              </a:rPr>
              <a:t>– successful freelance illustrator</a:t>
            </a:r>
            <a:endParaRPr lang="en-US" sz="2000">
              <a:latin typeface="Garamond"/>
              <a:ea typeface="Calibri"/>
              <a:cs typeface="Calibri"/>
            </a:endParaRPr>
          </a:p>
          <a:p>
            <a:pPr marL="342900" lvl="4" indent="-228600">
              <a:lnSpc>
                <a:spcPct val="90000"/>
              </a:lnSpc>
              <a:spcBef>
                <a:spcPts val="600"/>
              </a:spcBef>
              <a:buFont typeface="Arial" panose="020B0604020202020204" pitchFamily="34" charset="0"/>
              <a:buChar char="•"/>
            </a:pPr>
            <a:r>
              <a:rPr lang="en-US" sz="2000">
                <a:latin typeface="Garamond"/>
              </a:rPr>
              <a:t>Very Tech savvy.</a:t>
            </a:r>
            <a:endParaRPr lang="en-US" sz="2000">
              <a:latin typeface="Garamond"/>
              <a:ea typeface="Calibri"/>
              <a:cs typeface="Calibri"/>
            </a:endParaRPr>
          </a:p>
          <a:p>
            <a:pPr marL="342900" lvl="4" indent="-228600">
              <a:lnSpc>
                <a:spcPct val="90000"/>
              </a:lnSpc>
              <a:spcBef>
                <a:spcPts val="600"/>
              </a:spcBef>
              <a:buFont typeface="Arial" panose="020B0604020202020204" pitchFamily="34" charset="0"/>
              <a:buChar char="•"/>
            </a:pPr>
            <a:r>
              <a:rPr lang="en-US" sz="2000">
                <a:latin typeface="Garamond"/>
              </a:rPr>
              <a:t>Variable income due to freelance work.</a:t>
            </a:r>
            <a:endParaRPr lang="en-US" sz="2000">
              <a:latin typeface="Garamond"/>
              <a:ea typeface="Calibri"/>
              <a:cs typeface="Calibri"/>
            </a:endParaRPr>
          </a:p>
          <a:p>
            <a:pPr marL="342900" lvl="4" indent="-228600">
              <a:lnSpc>
                <a:spcPct val="90000"/>
              </a:lnSpc>
              <a:spcBef>
                <a:spcPts val="600"/>
              </a:spcBef>
              <a:buFont typeface="Arial" panose="020B0604020202020204" pitchFamily="34" charset="0"/>
              <a:buChar char="•"/>
            </a:pPr>
            <a:r>
              <a:rPr lang="en-US" sz="2000">
                <a:latin typeface="Garamond"/>
              </a:rPr>
              <a:t>Uses the latest iPhone, iPad, MacBook, and iMacs to do her work.</a:t>
            </a:r>
            <a:endParaRPr lang="en-US" sz="2000">
              <a:latin typeface="Garamond"/>
              <a:ea typeface="Calibri"/>
              <a:cs typeface="Calibri"/>
            </a:endParaRPr>
          </a:p>
          <a:p>
            <a:pPr marL="342900" lvl="4" indent="-228600">
              <a:lnSpc>
                <a:spcPct val="90000"/>
              </a:lnSpc>
              <a:spcBef>
                <a:spcPts val="600"/>
              </a:spcBef>
              <a:buFont typeface="Arial" panose="020B0604020202020204" pitchFamily="34" charset="0"/>
              <a:buChar char="•"/>
            </a:pPr>
            <a:r>
              <a:rPr lang="en-US" sz="2000">
                <a:latin typeface="Garamond"/>
              </a:rPr>
              <a:t>Wants to expand her network of clients and colleagues and elevate her online presence as a professional illustrator.</a:t>
            </a:r>
            <a:endParaRPr lang="en-US" sz="2000">
              <a:latin typeface="Garamond"/>
              <a:ea typeface="Calibri"/>
              <a:cs typeface="Calibri"/>
            </a:endParaRPr>
          </a:p>
        </p:txBody>
      </p:sp>
      <p:sp>
        <p:nvSpPr>
          <p:cNvPr id="16" name="Content Placeholder 2">
            <a:extLst>
              <a:ext uri="{FF2B5EF4-FFF2-40B4-BE49-F238E27FC236}">
                <a16:creationId xmlns:a16="http://schemas.microsoft.com/office/drawing/2014/main" id="{34146E87-B047-33CC-151C-DE31C57CDFCB}"/>
              </a:ext>
            </a:extLst>
          </p:cNvPr>
          <p:cNvSpPr>
            <a:spLocks noGrp="1"/>
          </p:cNvSpPr>
          <p:nvPr/>
        </p:nvSpPr>
        <p:spPr>
          <a:xfrm>
            <a:off x="6098896" y="3646434"/>
            <a:ext cx="5654616" cy="290567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1" indent="-342900">
              <a:spcBef>
                <a:spcPts val="400"/>
              </a:spcBef>
              <a:buFont typeface="Arial"/>
              <a:buChar char="•"/>
            </a:pPr>
            <a:r>
              <a:rPr lang="en-US" sz="2000" b="1">
                <a:latin typeface="Garamond"/>
                <a:cs typeface="Arial"/>
              </a:rPr>
              <a:t>Sarah </a:t>
            </a:r>
            <a:r>
              <a:rPr lang="en-US" sz="2000">
                <a:latin typeface="Garamond"/>
                <a:cs typeface="Arial"/>
              </a:rPr>
              <a:t>- A high – achieving college student</a:t>
            </a:r>
            <a:endParaRPr lang="en-US" sz="2000">
              <a:latin typeface="Garamond"/>
            </a:endParaRPr>
          </a:p>
          <a:p>
            <a:pPr marL="342900" lvl="4" indent="-342900">
              <a:spcBef>
                <a:spcPts val="400"/>
              </a:spcBef>
              <a:buFont typeface="Arial"/>
              <a:buChar char="•"/>
            </a:pPr>
            <a:r>
              <a:rPr lang="en-US" sz="2000">
                <a:latin typeface="Garamond"/>
                <a:cs typeface="Arial"/>
              </a:rPr>
              <a:t>Somewhat tech savvy.</a:t>
            </a:r>
          </a:p>
          <a:p>
            <a:pPr marL="342900" lvl="4" indent="-342900">
              <a:spcBef>
                <a:spcPts val="400"/>
              </a:spcBef>
              <a:buFont typeface="Arial"/>
              <a:buChar char="•"/>
            </a:pPr>
            <a:r>
              <a:rPr lang="en-US" sz="2000">
                <a:latin typeface="Garamond"/>
                <a:cs typeface="Arial"/>
              </a:rPr>
              <a:t>Minimum wage income.</a:t>
            </a:r>
          </a:p>
          <a:p>
            <a:pPr marL="342900" lvl="4" indent="-342900">
              <a:spcBef>
                <a:spcPts val="400"/>
              </a:spcBef>
              <a:buFont typeface="Arial"/>
              <a:buChar char="•"/>
            </a:pPr>
            <a:r>
              <a:rPr lang="en-US" sz="2000">
                <a:latin typeface="Garamond"/>
                <a:cs typeface="Arial"/>
              </a:rPr>
              <a:t>Frequently uses refurbished MacBook and iPhone she carries around for both school and commission work.</a:t>
            </a:r>
          </a:p>
          <a:p>
            <a:pPr marL="342900" lvl="4" indent="-342900">
              <a:spcBef>
                <a:spcPts val="400"/>
              </a:spcBef>
              <a:buFont typeface="Arial"/>
              <a:buChar char="•"/>
            </a:pPr>
            <a:r>
              <a:rPr lang="en-US" sz="2000">
                <a:latin typeface="Garamond"/>
                <a:cs typeface="Arial"/>
              </a:rPr>
              <a:t>Wants to network and expand her online presence as an aspiring creative to land a job in the creative field.</a:t>
            </a:r>
          </a:p>
        </p:txBody>
      </p:sp>
    </p:spTree>
    <p:extLst>
      <p:ext uri="{BB962C8B-B14F-4D97-AF65-F5344CB8AC3E}">
        <p14:creationId xmlns:p14="http://schemas.microsoft.com/office/powerpoint/2010/main" val="76713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uple of papers with a picture of a bicycle&#10;&#10;Description automatically generated">
            <a:extLst>
              <a:ext uri="{FF2B5EF4-FFF2-40B4-BE49-F238E27FC236}">
                <a16:creationId xmlns:a16="http://schemas.microsoft.com/office/drawing/2014/main" id="{44F0939C-6670-EE86-C232-CF2DA6739750}"/>
              </a:ext>
            </a:extLst>
          </p:cNvPr>
          <p:cNvPicPr>
            <a:picLocks noChangeAspect="1"/>
          </p:cNvPicPr>
          <p:nvPr/>
        </p:nvPicPr>
        <p:blipFill rotWithShape="1">
          <a:blip r:embed="rId2">
            <a:alphaModFix/>
          </a:blip>
          <a:srcRect l="2020" r="4744"/>
          <a:stretch/>
        </p:blipFill>
        <p:spPr>
          <a:xfrm>
            <a:off x="5833976" y="10"/>
            <a:ext cx="6394152" cy="6857990"/>
          </a:xfrm>
          <a:prstGeom prst="rect">
            <a:avLst/>
          </a:prstGeom>
        </p:spPr>
      </p:pic>
      <p:grpSp>
        <p:nvGrpSpPr>
          <p:cNvPr id="31" name="Group 30">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32" name="Freeform: Shape 31">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589C45C5-DF7C-79BA-709C-67176403CB11}"/>
              </a:ext>
            </a:extLst>
          </p:cNvPr>
          <p:cNvSpPr>
            <a:spLocks noGrp="1"/>
          </p:cNvSpPr>
          <p:nvPr/>
        </p:nvSpPr>
        <p:spPr>
          <a:xfrm>
            <a:off x="804672" y="798445"/>
            <a:ext cx="4803636" cy="1311664"/>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000">
                <a:latin typeface="Garamond"/>
                <a:ea typeface="+mj-ea"/>
                <a:cs typeface="+mj-cs"/>
              </a:rPr>
              <a:t>Scenario: The Art Showcase Event </a:t>
            </a:r>
          </a:p>
        </p:txBody>
      </p:sp>
      <p:sp>
        <p:nvSpPr>
          <p:cNvPr id="12" name="Content Placeholder 2">
            <a:extLst>
              <a:ext uri="{FF2B5EF4-FFF2-40B4-BE49-F238E27FC236}">
                <a16:creationId xmlns:a16="http://schemas.microsoft.com/office/drawing/2014/main" id="{F7A8B8CE-A840-1383-4501-54617FD04200}"/>
              </a:ext>
            </a:extLst>
          </p:cNvPr>
          <p:cNvSpPr>
            <a:spLocks noGrp="1"/>
          </p:cNvSpPr>
          <p:nvPr/>
        </p:nvSpPr>
        <p:spPr>
          <a:xfrm>
            <a:off x="804672" y="2272143"/>
            <a:ext cx="4706803" cy="378883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228600">
              <a:lnSpc>
                <a:spcPct val="90000"/>
              </a:lnSpc>
              <a:spcAft>
                <a:spcPts val="600"/>
              </a:spcAft>
              <a:buFont typeface="Arial" panose="020B0604020202020204" pitchFamily="34" charset="0"/>
              <a:buChar char="•"/>
            </a:pPr>
            <a:r>
              <a:rPr lang="en-US" sz="2000">
                <a:latin typeface="Garamond"/>
              </a:rPr>
              <a:t>Meet Maya, a freelance illustrator who has been using the portfolio app to showcase her work. She's been diligent about updating her portfolio with her latest creations, and she regularly shares her portfolio links on her social media profiles.</a:t>
            </a:r>
            <a:endParaRPr lang="en-US" sz="2000">
              <a:latin typeface="Garamond"/>
              <a:ea typeface="Calibri"/>
              <a:cs typeface="Calibri"/>
            </a:endParaRPr>
          </a:p>
          <a:p>
            <a:pPr marL="0" indent="-228600">
              <a:lnSpc>
                <a:spcPct val="90000"/>
              </a:lnSpc>
              <a:spcAft>
                <a:spcPts val="600"/>
              </a:spcAft>
              <a:buFont typeface="Arial" panose="020B0604020202020204" pitchFamily="34" charset="0"/>
              <a:buChar char="•"/>
            </a:pPr>
            <a:r>
              <a:rPr lang="en-US" sz="2000">
                <a:latin typeface="Garamond"/>
              </a:rPr>
              <a:t>One day, Maya receives an invitation to take part in a prestigious local art showcase event. Excited about the opportunity, she accepts the invitation. As the event date approaches, she decides to revisit her portfolio on the app and….</a:t>
            </a:r>
            <a:endParaRPr lang="en-US" sz="2000">
              <a:latin typeface="Garamond"/>
              <a:ea typeface="Calibri"/>
              <a:cs typeface="Calibri"/>
            </a:endParaRPr>
          </a:p>
          <a:p>
            <a:pPr marL="0" indent="-228600">
              <a:lnSpc>
                <a:spcPct val="90000"/>
              </a:lnSpc>
              <a:spcAft>
                <a:spcPts val="600"/>
              </a:spcAft>
              <a:buFont typeface="Arial" panose="020B0604020202020204" pitchFamily="34" charset="0"/>
              <a:buChar char="•"/>
            </a:pPr>
            <a:endParaRPr lang="en-US" sz="2000">
              <a:latin typeface="Garamond"/>
              <a:ea typeface="Calibri"/>
              <a:cs typeface="Calibri"/>
            </a:endParaRPr>
          </a:p>
        </p:txBody>
      </p:sp>
    </p:spTree>
    <p:extLst>
      <p:ext uri="{BB962C8B-B14F-4D97-AF65-F5344CB8AC3E}">
        <p14:creationId xmlns:p14="http://schemas.microsoft.com/office/powerpoint/2010/main" val="229042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CD5059-094A-E4E0-60F8-4E3E2BD9DFE9}"/>
              </a:ext>
            </a:extLst>
          </p:cNvPr>
          <p:cNvPicPr>
            <a:picLocks noChangeAspect="1"/>
          </p:cNvPicPr>
          <p:nvPr/>
        </p:nvPicPr>
        <p:blipFill>
          <a:blip r:embed="rId2"/>
          <a:stretch>
            <a:fillRect/>
          </a:stretch>
        </p:blipFill>
        <p:spPr>
          <a:xfrm>
            <a:off x="603524" y="1614104"/>
            <a:ext cx="5414963" cy="4300538"/>
          </a:xfrm>
          <a:prstGeom prst="rect">
            <a:avLst/>
          </a:prstGeom>
        </p:spPr>
      </p:pic>
      <p:pic>
        <p:nvPicPr>
          <p:cNvPr id="5" name="Content Placeholder 4" descr="A sketch of a computer screen&#10;&#10;Description automatically generated">
            <a:extLst>
              <a:ext uri="{FF2B5EF4-FFF2-40B4-BE49-F238E27FC236}">
                <a16:creationId xmlns:a16="http://schemas.microsoft.com/office/drawing/2014/main" id="{8F5B46F2-1D88-A183-926A-540EDD9D8105}"/>
              </a:ext>
            </a:extLst>
          </p:cNvPr>
          <p:cNvPicPr>
            <a:picLocks noChangeAspect="1"/>
          </p:cNvPicPr>
          <p:nvPr/>
        </p:nvPicPr>
        <p:blipFill>
          <a:blip r:embed="rId3"/>
          <a:stretch>
            <a:fillRect/>
          </a:stretch>
        </p:blipFill>
        <p:spPr>
          <a:xfrm>
            <a:off x="6093099" y="1614104"/>
            <a:ext cx="5414963" cy="4300538"/>
          </a:xfrm>
          <a:prstGeom prst="rect">
            <a:avLst/>
          </a:prstGeom>
        </p:spPr>
      </p:pic>
      <p:sp>
        <p:nvSpPr>
          <p:cNvPr id="2" name="Title 1">
            <a:extLst>
              <a:ext uri="{FF2B5EF4-FFF2-40B4-BE49-F238E27FC236}">
                <a16:creationId xmlns:a16="http://schemas.microsoft.com/office/drawing/2014/main" id="{C58CF155-C5AF-D293-2596-05C72A5B3EEA}"/>
              </a:ext>
            </a:extLst>
          </p:cNvPr>
          <p:cNvSpPr>
            <a:spLocks noGrp="1"/>
          </p:cNvSpPr>
          <p:nvPr>
            <p:ph type="title"/>
          </p:nvPr>
        </p:nvSpPr>
        <p:spPr>
          <a:xfrm>
            <a:off x="838200" y="470831"/>
            <a:ext cx="10515600" cy="942664"/>
          </a:xfrm>
        </p:spPr>
        <p:txBody>
          <a:bodyPr vert="horz" lIns="91440" tIns="45720" rIns="91440" bIns="45720" rtlCol="0" anchor="ctr">
            <a:normAutofit/>
          </a:bodyPr>
          <a:lstStyle/>
          <a:p>
            <a:pPr algn="ctr"/>
            <a:r>
              <a:rPr lang="en-US" sz="4000" kern="1200">
                <a:latin typeface="Garamond"/>
              </a:rPr>
              <a:t>Storyboard</a:t>
            </a:r>
          </a:p>
        </p:txBody>
      </p:sp>
    </p:spTree>
    <p:extLst>
      <p:ext uri="{BB962C8B-B14F-4D97-AF65-F5344CB8AC3E}">
        <p14:creationId xmlns:p14="http://schemas.microsoft.com/office/powerpoint/2010/main" val="406508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latin typeface="Garamond"/>
              </a:rPr>
              <a:t>Scenario: Preparation </a:t>
            </a:r>
          </a:p>
        </p:txBody>
      </p:sp>
      <p:pic>
        <p:nvPicPr>
          <p:cNvPr id="5" name="Picture 4" descr="A screenshot of a login&#10;&#10;Description automatically generated">
            <a:extLst>
              <a:ext uri="{FF2B5EF4-FFF2-40B4-BE49-F238E27FC236}">
                <a16:creationId xmlns:a16="http://schemas.microsoft.com/office/drawing/2014/main" id="{76543997-85D5-9A13-9016-BD076A5EDC3D}"/>
              </a:ext>
            </a:extLst>
          </p:cNvPr>
          <p:cNvPicPr>
            <a:picLocks noChangeAspect="1"/>
          </p:cNvPicPr>
          <p:nvPr/>
        </p:nvPicPr>
        <p:blipFill>
          <a:blip r:embed="rId2"/>
          <a:stretch>
            <a:fillRect/>
          </a:stretch>
        </p:blipFill>
        <p:spPr>
          <a:xfrm>
            <a:off x="7520530" y="577440"/>
            <a:ext cx="3456547" cy="5696309"/>
          </a:xfrm>
          <a:prstGeom prst="rect">
            <a:avLst/>
          </a:prstGeom>
        </p:spPr>
      </p:pic>
      <p:sp>
        <p:nvSpPr>
          <p:cNvPr id="8" name="Rectangle 7">
            <a:extLst>
              <a:ext uri="{FF2B5EF4-FFF2-40B4-BE49-F238E27FC236}">
                <a16:creationId xmlns:a16="http://schemas.microsoft.com/office/drawing/2014/main" id="{92076E10-3E50-A143-D9E6-8BD74B5BC23E}"/>
              </a:ext>
            </a:extLst>
          </p:cNvPr>
          <p:cNvSpPr/>
          <p:nvPr/>
        </p:nvSpPr>
        <p:spPr>
          <a:xfrm>
            <a:off x="0" y="235497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EE6192E-F98A-B3BF-0CFA-9BF9FB1A225A}"/>
              </a:ext>
            </a:extLst>
          </p:cNvPr>
          <p:cNvSpPr/>
          <p:nvPr/>
        </p:nvSpPr>
        <p:spPr>
          <a:xfrm>
            <a:off x="7429500" y="3629353"/>
            <a:ext cx="1366344" cy="90651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EF10C-95BA-EEA7-EDDA-A2968124C043}"/>
              </a:ext>
            </a:extLst>
          </p:cNvPr>
          <p:cNvSpPr>
            <a:spLocks noGrp="1"/>
          </p:cNvSpPr>
          <p:nvPr>
            <p:ph sz="half" idx="1"/>
          </p:nvPr>
        </p:nvSpPr>
        <p:spPr>
          <a:xfrm>
            <a:off x="656698" y="2753549"/>
            <a:ext cx="4988204" cy="1915827"/>
          </a:xfrm>
        </p:spPr>
        <p:txBody>
          <a:bodyPr vert="horz" lIns="91440" tIns="45720" rIns="91440" bIns="45720" rtlCol="0" anchor="ctr">
            <a:normAutofit/>
          </a:bodyPr>
          <a:lstStyle/>
          <a:p>
            <a:pPr marL="0" indent="0" algn="just">
              <a:buNone/>
            </a:pPr>
            <a:r>
              <a:rPr lang="en-US" sz="2000">
                <a:latin typeface="Garamond"/>
              </a:rPr>
              <a:t>Maya logs into the portfolio app on her desktop computer. She knows that the event will feature a diverse group of artists, including painters, sculptors, and photographers. She wants her portfolio to stand out and make a lasting impression on the attendees.</a:t>
            </a:r>
            <a:endParaRPr lang="en-US">
              <a:ea typeface="Calibri" panose="020F0502020204030204"/>
              <a:cs typeface="Calibri" panose="020F0502020204030204"/>
            </a:endParaRPr>
          </a:p>
        </p:txBody>
      </p:sp>
    </p:spTree>
    <p:extLst>
      <p:ext uri="{BB962C8B-B14F-4D97-AF65-F5344CB8AC3E}">
        <p14:creationId xmlns:p14="http://schemas.microsoft.com/office/powerpoint/2010/main" val="13654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D77A-711E-22CC-6D42-706A8679156F}"/>
              </a:ext>
            </a:extLst>
          </p:cNvPr>
          <p:cNvSpPr>
            <a:spLocks noGrp="1"/>
          </p:cNvSpPr>
          <p:nvPr>
            <p:ph type="title"/>
          </p:nvPr>
        </p:nvSpPr>
        <p:spPr>
          <a:xfrm>
            <a:off x="617284" y="328512"/>
            <a:ext cx="4778387" cy="1628970"/>
          </a:xfrm>
        </p:spPr>
        <p:txBody>
          <a:bodyPr vert="horz" lIns="91440" tIns="45720" rIns="91440" bIns="45720" rtlCol="0" anchor="ctr">
            <a:normAutofit/>
          </a:bodyPr>
          <a:lstStyle/>
          <a:p>
            <a:r>
              <a:rPr lang="en-US" sz="4000">
                <a:latin typeface="Garamond"/>
              </a:rPr>
              <a:t>Scenario:</a:t>
            </a:r>
            <a:br>
              <a:rPr lang="en-US" sz="4000">
                <a:latin typeface="Garamond"/>
              </a:rPr>
            </a:br>
            <a:r>
              <a:rPr lang="en-US" sz="4000">
                <a:latin typeface="Garamond"/>
              </a:rPr>
              <a:t>Update Portfolio</a:t>
            </a:r>
          </a:p>
        </p:txBody>
      </p:sp>
      <p:pic>
        <p:nvPicPr>
          <p:cNvPr id="5" name="Picture 4" descr="A screenshot of a screenshot of a screenshot of a screenshot of a screenshot of a screenshot of a screenshot of a screenshot of a screenshot of a screenshot&#10;&#10;Description automatically generated">
            <a:extLst>
              <a:ext uri="{FF2B5EF4-FFF2-40B4-BE49-F238E27FC236}">
                <a16:creationId xmlns:a16="http://schemas.microsoft.com/office/drawing/2014/main" id="{362043C8-A3B9-1F1D-9BAF-C478C4A2B37A}"/>
              </a:ext>
            </a:extLst>
          </p:cNvPr>
          <p:cNvPicPr>
            <a:picLocks noChangeAspect="1"/>
          </p:cNvPicPr>
          <p:nvPr/>
        </p:nvPicPr>
        <p:blipFill>
          <a:blip r:embed="rId2"/>
          <a:stretch>
            <a:fillRect/>
          </a:stretch>
        </p:blipFill>
        <p:spPr>
          <a:xfrm>
            <a:off x="7176032" y="328610"/>
            <a:ext cx="3485694" cy="6200965"/>
          </a:xfrm>
          <a:prstGeom prst="rect">
            <a:avLst/>
          </a:prstGeom>
        </p:spPr>
      </p:pic>
      <p:sp>
        <p:nvSpPr>
          <p:cNvPr id="7" name="Oval 6">
            <a:extLst>
              <a:ext uri="{FF2B5EF4-FFF2-40B4-BE49-F238E27FC236}">
                <a16:creationId xmlns:a16="http://schemas.microsoft.com/office/drawing/2014/main" id="{3155B321-F0C2-75BA-E0A2-BB33C85FF52B}"/>
              </a:ext>
            </a:extLst>
          </p:cNvPr>
          <p:cNvSpPr/>
          <p:nvPr/>
        </p:nvSpPr>
        <p:spPr>
          <a:xfrm>
            <a:off x="7232431" y="857250"/>
            <a:ext cx="1366344" cy="5649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327CE-F0E8-48AA-99E5-AEDDD0481F56}"/>
              </a:ext>
            </a:extLst>
          </p:cNvPr>
          <p:cNvSpPr/>
          <p:nvPr/>
        </p:nvSpPr>
        <p:spPr>
          <a:xfrm>
            <a:off x="13138" y="2289284"/>
            <a:ext cx="6102568" cy="450631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33885D-13CA-55BD-368E-85FA8F62A164}"/>
              </a:ext>
            </a:extLst>
          </p:cNvPr>
          <p:cNvSpPr txBox="1"/>
          <p:nvPr/>
        </p:nvSpPr>
        <p:spPr>
          <a:xfrm>
            <a:off x="591007" y="2609032"/>
            <a:ext cx="4922515" cy="22574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000">
                <a:latin typeface="Garamond"/>
              </a:rPr>
              <a:t>Using the app's easy-to-use interface, Maya begins updating her portfolio. She uploads high-resolution images of her latest illustrations and arranges them in a visually appealing order. She also adds a brief description of her creative process and the inspiration behind each piece.​</a:t>
            </a:r>
            <a:endParaRPr lang="en-US"/>
          </a:p>
        </p:txBody>
      </p:sp>
    </p:spTree>
    <p:extLst>
      <p:ext uri="{BB962C8B-B14F-4D97-AF65-F5344CB8AC3E}">
        <p14:creationId xmlns:p14="http://schemas.microsoft.com/office/powerpoint/2010/main" val="3967029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309BC77341B44192299FC5C9843A2C" ma:contentTypeVersion="7" ma:contentTypeDescription="Create a new document." ma:contentTypeScope="" ma:versionID="e98aac68510284d14afb57f476495990">
  <xsd:schema xmlns:xsd="http://www.w3.org/2001/XMLSchema" xmlns:xs="http://www.w3.org/2001/XMLSchema" xmlns:p="http://schemas.microsoft.com/office/2006/metadata/properties" xmlns:ns3="e67bcc63-37ee-4707-a281-892d0c734467" xmlns:ns4="3c8eae19-0ea0-4dc8-8e06-4272c8ab6d17" targetNamespace="http://schemas.microsoft.com/office/2006/metadata/properties" ma:root="true" ma:fieldsID="89b3039d7274b51ccaca02fd15f66c2b" ns3:_="" ns4:_="">
    <xsd:import namespace="e67bcc63-37ee-4707-a281-892d0c734467"/>
    <xsd:import namespace="3c8eae19-0ea0-4dc8-8e06-4272c8ab6d1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7bcc63-37ee-4707-a281-892d0c7344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8eae19-0ea0-4dc8-8e06-4272c8ab6d1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67bcc63-37ee-4707-a281-892d0c734467" xsi:nil="true"/>
  </documentManagement>
</p:properties>
</file>

<file path=customXml/itemProps1.xml><?xml version="1.0" encoding="utf-8"?>
<ds:datastoreItem xmlns:ds="http://schemas.openxmlformats.org/officeDocument/2006/customXml" ds:itemID="{A2C76F33-5325-4AC9-8EF8-25EBA92ADB2C}">
  <ds:schemaRefs>
    <ds:schemaRef ds:uri="3c8eae19-0ea0-4dc8-8e06-4272c8ab6d17"/>
    <ds:schemaRef ds:uri="e67bcc63-37ee-4707-a281-892d0c7344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27282B9-1DB4-46D1-8F5F-E2B82980FE0A}">
  <ds:schemaRefs>
    <ds:schemaRef ds:uri="http://schemas.microsoft.com/sharepoint/v3/contenttype/forms"/>
  </ds:schemaRefs>
</ds:datastoreItem>
</file>

<file path=customXml/itemProps3.xml><?xml version="1.0" encoding="utf-8"?>
<ds:datastoreItem xmlns:ds="http://schemas.openxmlformats.org/officeDocument/2006/customXml" ds:itemID="{F4F2CF9E-C51C-4010-AAF3-CEC0E3F7DB84}">
  <ds:schemaRefs>
    <ds:schemaRef ds:uri="3c8eae19-0ea0-4dc8-8e06-4272c8ab6d17"/>
    <ds:schemaRef ds:uri="e67bcc63-37ee-4707-a281-892d0c7344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713</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Arial,Sans-Serif</vt:lpstr>
      <vt:lpstr>Calibri</vt:lpstr>
      <vt:lpstr>Calibri Light</vt:lpstr>
      <vt:lpstr>Garamond</vt:lpstr>
      <vt:lpstr>Georgia Pro</vt:lpstr>
      <vt:lpstr>Office Theme</vt:lpstr>
      <vt:lpstr>Digital Portfolio</vt:lpstr>
      <vt:lpstr>Digital Portfolio App</vt:lpstr>
      <vt:lpstr>Application purposes</vt:lpstr>
      <vt:lpstr>Monetization</vt:lpstr>
      <vt:lpstr>PowerPoint Presentation</vt:lpstr>
      <vt:lpstr>PowerPoint Presentation</vt:lpstr>
      <vt:lpstr>Storyboard</vt:lpstr>
      <vt:lpstr>Scenario: Preparation </vt:lpstr>
      <vt:lpstr>Scenario: Update Portfolio</vt:lpstr>
      <vt:lpstr>Scenario: Customization</vt:lpstr>
      <vt:lpstr>Scenario: Sharing</vt:lpstr>
      <vt:lpstr>Scenario: Preview &amp; Feedback</vt:lpstr>
      <vt:lpstr>Scenario: Event Day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Arbab, Parisa</dc:creator>
  <cp:lastModifiedBy>Arbab, Parisa</cp:lastModifiedBy>
  <cp:revision>1</cp:revision>
  <dcterms:created xsi:type="dcterms:W3CDTF">2023-10-04T01:07:45Z</dcterms:created>
  <dcterms:modified xsi:type="dcterms:W3CDTF">2023-10-06T02:35:32Z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0x01010060309BC77341B44192299FC5C9843A2C</vt:lpwstr>
  </property>
</Properties>
</file>